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9144000"/>
  <p:notesSz cx="6858000" cy="9144000"/>
  <p:embeddedFontLst>
    <p:embeddedFont>
      <p:font typeface="Courgette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itkDzum9878TlxAoYedWCyobuU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Courgette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showMasterSp="0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/>
          <p:nvPr/>
        </p:nvSpPr>
        <p:spPr>
          <a:xfrm flipH="1" rot="10800000">
            <a:off x="5410182" y="3810000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" name="Google Shape;26;p20"/>
          <p:cNvSpPr/>
          <p:nvPr/>
        </p:nvSpPr>
        <p:spPr>
          <a:xfrm flipH="1" rot="10800000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" name="Google Shape;27;p20"/>
          <p:cNvSpPr/>
          <p:nvPr/>
        </p:nvSpPr>
        <p:spPr>
          <a:xfrm flipH="1" rot="10800000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" name="Google Shape;28;p20"/>
          <p:cNvSpPr/>
          <p:nvPr/>
        </p:nvSpPr>
        <p:spPr>
          <a:xfrm flipH="1" rot="10800000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" name="Google Shape;29;p20"/>
          <p:cNvSpPr/>
          <p:nvPr/>
        </p:nvSpPr>
        <p:spPr>
          <a:xfrm flipH="1" rot="10800000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" name="Google Shape;30;p20"/>
          <p:cNvSpPr/>
          <p:nvPr/>
        </p:nvSpPr>
        <p:spPr>
          <a:xfrm>
            <a:off x="5410200" y="3962400"/>
            <a:ext cx="306324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" name="Google Shape;31;p20"/>
          <p:cNvSpPr/>
          <p:nvPr/>
        </p:nvSpPr>
        <p:spPr>
          <a:xfrm>
            <a:off x="7376507" y="4060983"/>
            <a:ext cx="1600200" cy="3657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" name="Google Shape;32;p20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" name="Google Shape;33;p20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" name="Google Shape;34;p20"/>
          <p:cNvSpPr/>
          <p:nvPr/>
        </p:nvSpPr>
        <p:spPr>
          <a:xfrm flipH="1" rot="10800000">
            <a:off x="6414051" y="3643090"/>
            <a:ext cx="2729950" cy="248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" name="Google Shape;35;p20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" name="Google Shape;36;p20"/>
          <p:cNvSpPr txBox="1"/>
          <p:nvPr>
            <p:ph type="ctrTitle"/>
          </p:nvPr>
        </p:nvSpPr>
        <p:spPr>
          <a:xfrm>
            <a:off x="457200" y="2401887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" type="subTitle"/>
          </p:nvPr>
        </p:nvSpPr>
        <p:spPr>
          <a:xfrm>
            <a:off x="457200" y="3899938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3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0" type="dt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1" type="ftr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2" type="sldNum"/>
          </p:nvPr>
        </p:nvSpPr>
        <p:spPr>
          <a:xfrm>
            <a:off x="8320088" y="1136"/>
            <a:ext cx="747712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" type="body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" type="body"/>
          </p:nvPr>
        </p:nvSpPr>
        <p:spPr>
          <a:xfrm>
            <a:off x="457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49250" lvl="1" marL="914400" algn="l">
              <a:spcBef>
                <a:spcPts val="300"/>
              </a:spcBef>
              <a:spcAft>
                <a:spcPts val="0"/>
              </a:spcAft>
              <a:buSzPts val="1900"/>
              <a:buChar char="▫"/>
              <a:defRPr sz="1900"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 sz="18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2" type="body"/>
          </p:nvPr>
        </p:nvSpPr>
        <p:spPr>
          <a:xfrm>
            <a:off x="4648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49250" lvl="1" marL="914400" algn="l">
              <a:spcBef>
                <a:spcPts val="300"/>
              </a:spcBef>
              <a:spcAft>
                <a:spcPts val="0"/>
              </a:spcAft>
              <a:buSzPts val="1900"/>
              <a:buChar char="▫"/>
              <a:defRPr sz="1900"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 sz="18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722313" y="19812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Trebuchet MS"/>
              <a:buNone/>
              <a:defRPr b="1" sz="430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722313" y="3367088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2100"/>
              <a:buNone/>
              <a:defRPr b="0" sz="21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type="title"/>
          </p:nvPr>
        </p:nvSpPr>
        <p:spPr>
          <a:xfrm>
            <a:off x="381000" y="1143000"/>
            <a:ext cx="8382000" cy="1069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b="0" i="0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" type="body"/>
          </p:nvPr>
        </p:nvSpPr>
        <p:spPr>
          <a:xfrm>
            <a:off x="381000" y="2244970"/>
            <a:ext cx="4041648" cy="457200"/>
          </a:xfrm>
          <a:prstGeom prst="rect">
            <a:avLst/>
          </a:prstGeom>
          <a:solidFill>
            <a:srgbClr val="FF7721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1900"/>
              <a:buNone/>
              <a:defRPr b="1" sz="1900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2" type="body"/>
          </p:nvPr>
        </p:nvSpPr>
        <p:spPr>
          <a:xfrm>
            <a:off x="4721225" y="2244970"/>
            <a:ext cx="4041775" cy="457200"/>
          </a:xfrm>
          <a:prstGeom prst="rect">
            <a:avLst/>
          </a:prstGeom>
          <a:solidFill>
            <a:srgbClr val="FF7721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1900"/>
              <a:buNone/>
              <a:defRPr b="1" sz="1900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3" type="body"/>
          </p:nvPr>
        </p:nvSpPr>
        <p:spPr>
          <a:xfrm>
            <a:off x="381000" y="2708519"/>
            <a:ext cx="4041648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55600" lvl="1" marL="9144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30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4" type="body"/>
          </p:nvPr>
        </p:nvSpPr>
        <p:spPr>
          <a:xfrm>
            <a:off x="4718304" y="2708519"/>
            <a:ext cx="4041775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55600" lvl="1" marL="9144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30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68" name="Google Shape;68;p24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/>
          <p:nvPr>
            <p:ph type="title"/>
          </p:nvPr>
        </p:nvSpPr>
        <p:spPr>
          <a:xfrm>
            <a:off x="457200" y="1143000"/>
            <a:ext cx="8229600" cy="1069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6583680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  <a:defRPr b="1"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2" type="body"/>
          </p:nvPr>
        </p:nvSpPr>
        <p:spPr>
          <a:xfrm>
            <a:off x="152400" y="776287"/>
            <a:ext cx="5102352" cy="5852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30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406400" lvl="1" marL="914400" algn="l">
              <a:spcBef>
                <a:spcPts val="300"/>
              </a:spcBef>
              <a:spcAft>
                <a:spcPts val="0"/>
              </a:spcAft>
              <a:buSzPts val="2800"/>
              <a:buChar char="▫"/>
              <a:defRPr sz="2800"/>
            </a:lvl2pPr>
            <a:lvl3pPr indent="-381000" lvl="2" marL="1371600" algn="l">
              <a:spcBef>
                <a:spcPts val="30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spcBef>
                <a:spcPts val="3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8"/>
          <p:cNvSpPr txBox="1"/>
          <p:nvPr>
            <p:ph type="title"/>
          </p:nvPr>
        </p:nvSpPr>
        <p:spPr>
          <a:xfrm rot="-5400000">
            <a:off x="3393017" y="3156577"/>
            <a:ext cx="4681637" cy="586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8"/>
          <p:cNvSpPr/>
          <p:nvPr>
            <p:ph idx="2" type="pic"/>
          </p:nvPr>
        </p:nvSpPr>
        <p:spPr>
          <a:xfrm>
            <a:off x="403671" y="1143000"/>
            <a:ext cx="4572000" cy="4572000"/>
          </a:xfrm>
          <a:prstGeom prst="rect">
            <a:avLst/>
          </a:prstGeom>
          <a:solidFill>
            <a:srgbClr val="EAEAEA"/>
          </a:solidFill>
          <a:ln cap="flat" cmpd="sng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4800000" dist="31750">
              <a:srgbClr val="000000">
                <a:alpha val="24705"/>
              </a:srgbClr>
            </a:outerShdw>
          </a:effectLst>
        </p:spPr>
      </p:sp>
      <p:sp>
        <p:nvSpPr>
          <p:cNvPr id="88" name="Google Shape;88;p28"/>
          <p:cNvSpPr txBox="1"/>
          <p:nvPr>
            <p:ph idx="1" type="body"/>
          </p:nvPr>
        </p:nvSpPr>
        <p:spPr>
          <a:xfrm>
            <a:off x="6088443" y="3274308"/>
            <a:ext cx="2590800" cy="2516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eorgia"/>
              <a:buNone/>
              <a:defRPr sz="13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200"/>
              <a:buFont typeface="Georgia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8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8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9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9"/>
          <p:cNvSpPr txBox="1"/>
          <p:nvPr>
            <p:ph idx="1" type="body"/>
          </p:nvPr>
        </p:nvSpPr>
        <p:spPr>
          <a:xfrm rot="5400000">
            <a:off x="2409444" y="297180"/>
            <a:ext cx="432511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5" name="Google Shape;95;p29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9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/>
          <p:nvPr>
            <p:ph type="title"/>
          </p:nvPr>
        </p:nvSpPr>
        <p:spPr>
          <a:xfrm rot="5400000">
            <a:off x="4991100" y="2933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0"/>
          <p:cNvSpPr txBox="1"/>
          <p:nvPr>
            <p:ph idx="1" type="body"/>
          </p:nvPr>
        </p:nvSpPr>
        <p:spPr>
          <a:xfrm rot="5400000">
            <a:off x="838200" y="76200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1" name="Google Shape;101;p30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" name="Google Shape;7;p19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" name="Google Shape;8;p1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" name="Google Shape;9;p19"/>
          <p:cNvSpPr/>
          <p:nvPr/>
        </p:nvSpPr>
        <p:spPr>
          <a:xfrm flipH="1" rot="10800000">
            <a:off x="5410182" y="360246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" name="Google Shape;10;p19"/>
          <p:cNvSpPr/>
          <p:nvPr/>
        </p:nvSpPr>
        <p:spPr>
          <a:xfrm flipH="1" rot="10800000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Google Shape;11;p19"/>
          <p:cNvSpPr/>
          <p:nvPr/>
        </p:nvSpPr>
        <p:spPr>
          <a:xfrm>
            <a:off x="5407339" y="497504"/>
            <a:ext cx="306324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Google Shape;12;p19"/>
          <p:cNvSpPr/>
          <p:nvPr/>
        </p:nvSpPr>
        <p:spPr>
          <a:xfrm>
            <a:off x="7373646" y="588943"/>
            <a:ext cx="1600200" cy="3657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13;p19"/>
          <p:cNvSpPr/>
          <p:nvPr/>
        </p:nvSpPr>
        <p:spPr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" name="Google Shape;14;p19"/>
          <p:cNvSpPr/>
          <p:nvPr/>
        </p:nvSpPr>
        <p:spPr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19"/>
          <p:cNvSpPr/>
          <p:nvPr/>
        </p:nvSpPr>
        <p:spPr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" name="Google Shape;16;p19"/>
          <p:cNvSpPr/>
          <p:nvPr/>
        </p:nvSpPr>
        <p:spPr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" name="Google Shape;17;p19"/>
          <p:cNvSpPr/>
          <p:nvPr/>
        </p:nvSpPr>
        <p:spPr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Google Shape;18;p19"/>
          <p:cNvSpPr/>
          <p:nvPr/>
        </p:nvSpPr>
        <p:spPr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" name="Google Shape;19;p19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b="0" i="0" sz="4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" name="Google Shape;20;p19"/>
          <p:cNvSpPr txBox="1"/>
          <p:nvPr>
            <p:ph idx="1" type="body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b="0" i="0" sz="2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937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b="0" i="0" sz="2600" u="none" cap="none" strike="noStrik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81000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6830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●"/>
              <a:defRPr b="0" i="0" sz="2200" u="none" cap="none" strike="noStrik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5560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b="0" i="0" sz="2000" u="none" cap="none" strike="noStrik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429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b="0" i="0" sz="1800" u="none" cap="none" strike="noStrik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3020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b="0" i="0" sz="1600" u="none" cap="none" strike="noStrik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238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b="0" i="0" sz="1500" u="none" cap="none" strike="noStrik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750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b="0" i="0" sz="1400" u="none" cap="none" strike="noStrik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1" name="Google Shape;21;p19"/>
          <p:cNvSpPr txBox="1"/>
          <p:nvPr>
            <p:ph idx="10" type="dt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2" name="Google Shape;22;p19"/>
          <p:cNvSpPr txBox="1"/>
          <p:nvPr>
            <p:ph idx="11" type="ftr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3" name="Google Shape;23;p19"/>
          <p:cNvSpPr txBox="1"/>
          <p:nvPr>
            <p:ph idx="12" type="sldNum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>
            <p:ph type="ctrTitle"/>
          </p:nvPr>
        </p:nvSpPr>
        <p:spPr>
          <a:xfrm>
            <a:off x="457200" y="1887537"/>
            <a:ext cx="86868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b="1" lang="fr-FR"/>
              <a:t>My Child Matters Debate</a:t>
            </a:r>
            <a:br>
              <a:rPr lang="fr-FR"/>
            </a:br>
            <a:br>
              <a:rPr lang="fr-FR"/>
            </a:br>
            <a:r>
              <a:rPr lang="fr-FR"/>
              <a:t>Is it ethical to give adapted treatment to children in LMIC</a:t>
            </a:r>
            <a:br>
              <a:rPr lang="fr-FR"/>
            </a:br>
            <a:r>
              <a:rPr lang="fr-FR" sz="3100"/>
              <a:t>By Pr Laila Hessissen</a:t>
            </a:r>
            <a:endParaRPr/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457200" y="4176730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64008" rtl="0" algn="l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fr-FR"/>
              <a:t>DEVELOPING REGIONAL COLLABORATIVE NETWORKS: </a:t>
            </a:r>
            <a:r>
              <a:rPr lang="fr-FR"/>
              <a:t>THE GFAOP EXPERIENCE</a:t>
            </a:r>
            <a:endParaRPr/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3">
            <a:alphaModFix/>
          </a:blip>
          <a:srcRect b="18987" l="18651" r="25694" t="20900"/>
          <a:stretch/>
        </p:blipFill>
        <p:spPr>
          <a:xfrm>
            <a:off x="7000892" y="4429132"/>
            <a:ext cx="1240652" cy="2097829"/>
          </a:xfrm>
          <a:prstGeom prst="rect">
            <a:avLst/>
          </a:prstGeom>
          <a:noFill/>
          <a:ln>
            <a:noFill/>
          </a:ln>
        </p:spPr>
      </p:pic>
      <p:sp>
        <p:nvSpPr>
          <p:cNvPr descr="SIOP 2022 • MEDtube.es" id="111" name="Google Shape;111;p1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>
            <p:ph type="title"/>
          </p:nvPr>
        </p:nvSpPr>
        <p:spPr>
          <a:xfrm>
            <a:off x="500034" y="2857496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No disclosure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GFAOP network created in 2020</a:t>
            </a:r>
            <a:endParaRPr/>
          </a:p>
        </p:txBody>
      </p:sp>
      <p:pic>
        <p:nvPicPr>
          <p:cNvPr id="122" name="Google Shape;122;p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143116"/>
            <a:ext cx="4352956" cy="427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34" y="2776553"/>
            <a:ext cx="4133850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QUESTIONS?</a:t>
            </a:r>
            <a:endParaRPr/>
          </a:p>
        </p:txBody>
      </p:sp>
      <p:sp>
        <p:nvSpPr>
          <p:cNvPr id="129" name="Google Shape;129;p4"/>
          <p:cNvSpPr txBox="1"/>
          <p:nvPr>
            <p:ph idx="1" type="body"/>
          </p:nvPr>
        </p:nvSpPr>
        <p:spPr>
          <a:xfrm>
            <a:off x="500034" y="2143116"/>
            <a:ext cx="8229600" cy="1214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624078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AutoNum type="arabicPeriod"/>
            </a:pPr>
            <a:r>
              <a:rPr lang="fr-FR"/>
              <a:t>What do we mean by « is it ethical ? » ?</a:t>
            </a:r>
            <a:endParaRPr/>
          </a:p>
        </p:txBody>
      </p:sp>
      <p:sp>
        <p:nvSpPr>
          <p:cNvPr id="130" name="Google Shape;130;p4"/>
          <p:cNvSpPr txBox="1"/>
          <p:nvPr/>
        </p:nvSpPr>
        <p:spPr>
          <a:xfrm>
            <a:off x="500034" y="3032978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624078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Trebuchet MS"/>
              <a:buAutoNum type="arabicPeriod" startAt="2"/>
            </a:pPr>
            <a:r>
              <a:rPr b="0" i="0" lang="fr-FR" sz="2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Who is concerned  ?</a:t>
            </a:r>
            <a:endParaRPr/>
          </a:p>
          <a:p>
            <a:pPr indent="-514350" lvl="1" marL="916686" marR="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</a:pPr>
            <a:r>
              <a:rPr b="0" i="0" lang="fr-FR" sz="2600" u="none" cap="none" strike="noStrik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PO from LMIC ?</a:t>
            </a:r>
            <a:endParaRPr/>
          </a:p>
          <a:p>
            <a:pPr indent="-514350" lvl="1" marL="916686" marR="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</a:pPr>
            <a:r>
              <a:rPr b="0" i="0" lang="fr-FR" sz="2600" u="none" cap="none" strike="noStrik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« experts » from HIC?</a:t>
            </a:r>
            <a:endParaRPr/>
          </a:p>
        </p:txBody>
      </p:sp>
      <p:sp>
        <p:nvSpPr>
          <p:cNvPr id="131" name="Google Shape;131;p4"/>
          <p:cNvSpPr txBox="1"/>
          <p:nvPr/>
        </p:nvSpPr>
        <p:spPr>
          <a:xfrm>
            <a:off x="500034" y="5429264"/>
            <a:ext cx="8229600" cy="1214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624078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Trebuchet MS"/>
              <a:buAutoNum type="arabicPeriod" startAt="3"/>
            </a:pPr>
            <a:r>
              <a:rPr b="0" i="0" lang="fr-FR" sz="2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Why and when to raise this issue 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642910" y="23574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Font typeface="Courgette"/>
              <a:buNone/>
            </a:pPr>
            <a:r>
              <a:rPr lang="fr-FR" sz="9000">
                <a:latin typeface="Courgette"/>
                <a:ea typeface="Courgette"/>
                <a:cs typeface="Courgette"/>
                <a:sym typeface="Courgette"/>
              </a:rPr>
              <a:t>"Primum non nocere" </a:t>
            </a:r>
            <a:br>
              <a:rPr lang="fr-FR" sz="9600">
                <a:latin typeface="Courgette"/>
                <a:ea typeface="Courgette"/>
                <a:cs typeface="Courgette"/>
                <a:sym typeface="Courgette"/>
              </a:rPr>
            </a:br>
            <a:r>
              <a:rPr lang="fr-FR" sz="9600"/>
              <a:t> </a:t>
            </a:r>
            <a:r>
              <a:rPr lang="fr-FR" sz="6000"/>
              <a:t>"First do no harm"</a:t>
            </a:r>
            <a:r>
              <a:rPr lang="fr-FR" sz="9600"/>
              <a:t> </a:t>
            </a:r>
            <a:endParaRPr sz="9600"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descr="https://upload.wikimedia.org/wikipedia/commons/thumb/7/7c/Hippocrates.jpg/220px-Hippocrates.jpg" id="137" name="Google Shape;1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8216" y="4660753"/>
            <a:ext cx="1414295" cy="207644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/>
        </p:nvSpPr>
        <p:spPr>
          <a:xfrm>
            <a:off x="3714744" y="5286388"/>
            <a:ext cx="294022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Hippocratic Oath</a:t>
            </a:r>
            <a:endParaRPr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>
            <p:ph type="title"/>
          </p:nvPr>
        </p:nvSpPr>
        <p:spPr>
          <a:xfrm>
            <a:off x="722313" y="3214686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600"/>
              <a:buFont typeface="Trebuchet MS"/>
              <a:buNone/>
            </a:pPr>
            <a:r>
              <a:rPr lang="fr-FR" sz="6600">
                <a:solidFill>
                  <a:schemeClr val="accent2"/>
                </a:solidFill>
              </a:rPr>
              <a:t>Ethical dilemnas </a:t>
            </a:r>
            <a:br>
              <a:rPr lang="fr-FR">
                <a:solidFill>
                  <a:schemeClr val="accent2"/>
                </a:solidFill>
              </a:rPr>
            </a:br>
            <a:r>
              <a:rPr lang="fr-FR">
                <a:solidFill>
                  <a:schemeClr val="accent2"/>
                </a:solidFill>
              </a:rPr>
              <a:t>The individual level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>
            <p:ph type="title"/>
          </p:nvPr>
        </p:nvSpPr>
        <p:spPr>
          <a:xfrm>
            <a:off x="1057308" y="22145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rebuchet MS"/>
              <a:buNone/>
            </a:pPr>
            <a:r>
              <a:rPr b="1" lang="fr-FR" sz="2400"/>
              <a:t>Two cases diagnosed with Burkitt Lymphoma</a:t>
            </a:r>
            <a:endParaRPr b="1" sz="2400"/>
          </a:p>
        </p:txBody>
      </p:sp>
      <p:pic>
        <p:nvPicPr>
          <p:cNvPr id="149" name="Google Shape;149;p7"/>
          <p:cNvPicPr preferRelativeResize="0"/>
          <p:nvPr/>
        </p:nvPicPr>
        <p:blipFill rotWithShape="1">
          <a:blip r:embed="rId3">
            <a:alphaModFix/>
          </a:blip>
          <a:srcRect b="9999" l="16250" r="16249" t="16250"/>
          <a:stretch/>
        </p:blipFill>
        <p:spPr>
          <a:xfrm>
            <a:off x="3357554" y="500042"/>
            <a:ext cx="1877972" cy="205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 b="9999" l="16250" r="47802" t="16250"/>
          <a:stretch/>
        </p:blipFill>
        <p:spPr>
          <a:xfrm>
            <a:off x="1500166" y="3591720"/>
            <a:ext cx="1000132" cy="205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3">
            <a:alphaModFix/>
          </a:blip>
          <a:srcRect b="9999" l="47063" r="16248" t="16250"/>
          <a:stretch/>
        </p:blipFill>
        <p:spPr>
          <a:xfrm>
            <a:off x="6715140" y="3663158"/>
            <a:ext cx="1020716" cy="205185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/>
        </p:nvSpPr>
        <p:spPr>
          <a:xfrm>
            <a:off x="3000364" y="3214686"/>
            <a:ext cx="321471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Good general</a:t>
            </a:r>
            <a:endParaRPr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and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nutritional status ?</a:t>
            </a:r>
            <a:endParaRPr/>
          </a:p>
        </p:txBody>
      </p:sp>
      <p:sp>
        <p:nvSpPr>
          <p:cNvPr id="153" name="Google Shape;153;p7"/>
          <p:cNvSpPr txBox="1"/>
          <p:nvPr/>
        </p:nvSpPr>
        <p:spPr>
          <a:xfrm>
            <a:off x="2714612" y="5150006"/>
            <a:ext cx="78581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Yes</a:t>
            </a:r>
            <a:endParaRPr b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4" name="Google Shape;154;p7"/>
          <p:cNvSpPr txBox="1"/>
          <p:nvPr/>
        </p:nvSpPr>
        <p:spPr>
          <a:xfrm>
            <a:off x="5857884" y="5072074"/>
            <a:ext cx="6334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1071538" y="5786454"/>
            <a:ext cx="195335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LMB protocol</a:t>
            </a:r>
            <a:endParaRPr b="1"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6691388" y="5786454"/>
            <a:ext cx="20240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CycloBurkitt</a:t>
            </a:r>
            <a:endParaRPr b="1"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7" name="Google Shape;157;p7"/>
          <p:cNvSpPr/>
          <p:nvPr/>
        </p:nvSpPr>
        <p:spPr>
          <a:xfrm rot="2538930">
            <a:off x="3428992" y="4572008"/>
            <a:ext cx="357190" cy="6429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6C84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8" name="Google Shape;158;p7"/>
          <p:cNvSpPr/>
          <p:nvPr/>
        </p:nvSpPr>
        <p:spPr>
          <a:xfrm rot="-2745768">
            <a:off x="5262309" y="4617327"/>
            <a:ext cx="357190" cy="6429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6C84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 txBox="1"/>
          <p:nvPr>
            <p:ph type="title"/>
          </p:nvPr>
        </p:nvSpPr>
        <p:spPr>
          <a:xfrm>
            <a:off x="1414498" y="2286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rebuchet MS"/>
              <a:buNone/>
            </a:pPr>
            <a:r>
              <a:rPr b="1" lang="fr-FR" sz="2400"/>
              <a:t>Two cases diagnosed with Hodgkin Lymphoma</a:t>
            </a:r>
            <a:endParaRPr b="1" sz="2400"/>
          </a:p>
        </p:txBody>
      </p:sp>
      <p:pic>
        <p:nvPicPr>
          <p:cNvPr id="164" name="Google Shape;164;p8"/>
          <p:cNvPicPr preferRelativeResize="0"/>
          <p:nvPr/>
        </p:nvPicPr>
        <p:blipFill rotWithShape="1">
          <a:blip r:embed="rId3">
            <a:alphaModFix/>
          </a:blip>
          <a:srcRect b="9999" l="16250" r="16249" t="16250"/>
          <a:stretch/>
        </p:blipFill>
        <p:spPr>
          <a:xfrm>
            <a:off x="3357554" y="500042"/>
            <a:ext cx="1877972" cy="205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/>
          <p:cNvPicPr preferRelativeResize="0"/>
          <p:nvPr/>
        </p:nvPicPr>
        <p:blipFill rotWithShape="1">
          <a:blip r:embed="rId3">
            <a:alphaModFix/>
          </a:blip>
          <a:srcRect b="9999" l="16250" r="47802" t="16250"/>
          <a:stretch/>
        </p:blipFill>
        <p:spPr>
          <a:xfrm>
            <a:off x="1500166" y="3591720"/>
            <a:ext cx="1000132" cy="205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/>
          <p:cNvPicPr preferRelativeResize="0"/>
          <p:nvPr/>
        </p:nvPicPr>
        <p:blipFill rotWithShape="1">
          <a:blip r:embed="rId3">
            <a:alphaModFix/>
          </a:blip>
          <a:srcRect b="9999" l="47063" r="16248" t="16250"/>
          <a:stretch/>
        </p:blipFill>
        <p:spPr>
          <a:xfrm>
            <a:off x="6715140" y="3663158"/>
            <a:ext cx="1020716" cy="205185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8"/>
          <p:cNvSpPr txBox="1"/>
          <p:nvPr/>
        </p:nvSpPr>
        <p:spPr>
          <a:xfrm>
            <a:off x="2928926" y="3286124"/>
            <a:ext cx="321471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Access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PET scann?</a:t>
            </a:r>
            <a:endParaRPr/>
          </a:p>
        </p:txBody>
      </p:sp>
      <p:sp>
        <p:nvSpPr>
          <p:cNvPr id="168" name="Google Shape;168;p8"/>
          <p:cNvSpPr txBox="1"/>
          <p:nvPr/>
        </p:nvSpPr>
        <p:spPr>
          <a:xfrm>
            <a:off x="2714612" y="5072074"/>
            <a:ext cx="67892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Yes</a:t>
            </a:r>
            <a:endParaRPr b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5857884" y="5072074"/>
            <a:ext cx="6334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</a:t>
            </a:r>
            <a:endParaRPr/>
          </a:p>
        </p:txBody>
      </p:sp>
      <p:sp>
        <p:nvSpPr>
          <p:cNvPr id="170" name="Google Shape;170;p8"/>
          <p:cNvSpPr txBox="1"/>
          <p:nvPr/>
        </p:nvSpPr>
        <p:spPr>
          <a:xfrm>
            <a:off x="832695" y="5786454"/>
            <a:ext cx="28106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European protocol</a:t>
            </a:r>
            <a:endParaRPr b="1"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6262760" y="5786454"/>
            <a:ext cx="2524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Adapted treatment</a:t>
            </a:r>
            <a:endParaRPr b="1"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2" name="Google Shape;172;p8"/>
          <p:cNvSpPr/>
          <p:nvPr/>
        </p:nvSpPr>
        <p:spPr>
          <a:xfrm rot="2538930">
            <a:off x="3428992" y="4572008"/>
            <a:ext cx="357190" cy="6429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6C84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3" name="Google Shape;173;p8"/>
          <p:cNvSpPr/>
          <p:nvPr/>
        </p:nvSpPr>
        <p:spPr>
          <a:xfrm rot="-2745768">
            <a:off x="5262309" y="4617327"/>
            <a:ext cx="357190" cy="6429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6C84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569" y="1142984"/>
            <a:ext cx="8426273" cy="5219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/>
          <p:nvPr>
            <p:ph type="title"/>
          </p:nvPr>
        </p:nvSpPr>
        <p:spPr>
          <a:xfrm>
            <a:off x="722313" y="3214686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00"/>
              <a:buFont typeface="Trebuchet MS"/>
              <a:buNone/>
            </a:pPr>
            <a:r>
              <a:rPr lang="fr-FR">
                <a:solidFill>
                  <a:schemeClr val="accent2"/>
                </a:solidFill>
              </a:rPr>
              <a:t>The group perspective</a:t>
            </a:r>
            <a:br>
              <a:rPr lang="fr-FR">
                <a:solidFill>
                  <a:schemeClr val="accent2"/>
                </a:solidFill>
              </a:rPr>
            </a:br>
            <a:r>
              <a:rPr lang="fr-FR" sz="5400">
                <a:solidFill>
                  <a:schemeClr val="accent2"/>
                </a:solidFill>
              </a:rPr>
              <a:t>Ethical concerns</a:t>
            </a:r>
            <a:endParaRPr sz="5400">
              <a:solidFill>
                <a:schemeClr val="accent2"/>
              </a:solidFill>
            </a:endParaRPr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3">
            <a:alphaModFix/>
          </a:blip>
          <a:srcRect b="18987" l="18651" r="25694" t="20900"/>
          <a:stretch/>
        </p:blipFill>
        <p:spPr>
          <a:xfrm>
            <a:off x="7072330" y="785794"/>
            <a:ext cx="1240652" cy="209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"/>
          <p:cNvSpPr txBox="1"/>
          <p:nvPr>
            <p:ph type="title"/>
          </p:nvPr>
        </p:nvSpPr>
        <p:spPr>
          <a:xfrm>
            <a:off x="457200" y="714356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fr-FR"/>
              <a:t>ATR Implemention in Francophone Africa</a:t>
            </a:r>
            <a:endParaRPr/>
          </a:p>
        </p:txBody>
      </p:sp>
      <p:sp>
        <p:nvSpPr>
          <p:cNvPr id="190" name="Google Shape;190;p11"/>
          <p:cNvSpPr txBox="1"/>
          <p:nvPr>
            <p:ph idx="1" type="body"/>
          </p:nvPr>
        </p:nvSpPr>
        <p:spPr>
          <a:xfrm>
            <a:off x="457200" y="185736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fr-FR"/>
              <a:t>Since 2000, GFAOP has been implementing ATR</a:t>
            </a:r>
            <a:endParaRPr/>
          </a:p>
          <a:p>
            <a:pPr indent="-246887" lvl="1" marL="658368" rtl="0" algn="l">
              <a:spcBef>
                <a:spcPts val="300"/>
              </a:spcBef>
              <a:spcAft>
                <a:spcPts val="0"/>
              </a:spcAft>
              <a:buSzPct val="100000"/>
              <a:buChar char="▫"/>
            </a:pPr>
            <a:r>
              <a:rPr lang="fr-FR"/>
              <a:t>Burkitt</a:t>
            </a:r>
            <a:endParaRPr/>
          </a:p>
          <a:p>
            <a:pPr indent="-246887" lvl="1" marL="658368" rtl="0" algn="l">
              <a:spcBef>
                <a:spcPts val="300"/>
              </a:spcBef>
              <a:spcAft>
                <a:spcPts val="0"/>
              </a:spcAft>
              <a:buSzPct val="100000"/>
              <a:buChar char="▫"/>
            </a:pPr>
            <a:r>
              <a:rPr lang="fr-FR"/>
              <a:t>Nephro</a:t>
            </a:r>
            <a:endParaRPr/>
          </a:p>
          <a:p>
            <a:pPr indent="-246887" lvl="1" marL="658368" rtl="0" algn="l">
              <a:spcBef>
                <a:spcPts val="300"/>
              </a:spcBef>
              <a:spcAft>
                <a:spcPts val="0"/>
              </a:spcAft>
              <a:buSzPct val="100000"/>
              <a:buChar char="▫"/>
            </a:pPr>
            <a:r>
              <a:rPr lang="fr-FR"/>
              <a:t>Hodgkin</a:t>
            </a:r>
            <a:endParaRPr/>
          </a:p>
          <a:p>
            <a:pPr indent="-246887" lvl="1" marL="658368" rtl="0" algn="l">
              <a:spcBef>
                <a:spcPts val="300"/>
              </a:spcBef>
              <a:spcAft>
                <a:spcPts val="0"/>
              </a:spcAft>
              <a:buSzPct val="100000"/>
              <a:buChar char="▫"/>
            </a:pPr>
            <a:r>
              <a:rPr lang="fr-FR"/>
              <a:t>ALL</a:t>
            </a:r>
            <a:endParaRPr/>
          </a:p>
          <a:p>
            <a:pPr indent="-246887" lvl="1" marL="658368" rtl="0" algn="l">
              <a:spcBef>
                <a:spcPts val="300"/>
              </a:spcBef>
              <a:spcAft>
                <a:spcPts val="0"/>
              </a:spcAft>
              <a:buSzPct val="100000"/>
              <a:buChar char="▫"/>
            </a:pPr>
            <a:r>
              <a:rPr lang="fr-FR"/>
              <a:t>Retino</a:t>
            </a:r>
            <a:endParaRPr/>
          </a:p>
          <a:p>
            <a:pPr indent="-256032" lvl="0" marL="365760" rtl="0" algn="l">
              <a:spcBef>
                <a:spcPts val="300"/>
              </a:spcBef>
              <a:spcAft>
                <a:spcPts val="0"/>
              </a:spcAft>
              <a:buSzPct val="100000"/>
              <a:buChar char="•"/>
            </a:pPr>
            <a:r>
              <a:rPr lang="fr-FR"/>
              <a:t>Requirements for ATR implementation :</a:t>
            </a:r>
            <a:endParaRPr/>
          </a:p>
          <a:p>
            <a:pPr indent="-514350" lvl="1" marL="971550" rtl="0" algn="l">
              <a:spcBef>
                <a:spcPts val="300"/>
              </a:spcBef>
              <a:spcAft>
                <a:spcPts val="0"/>
              </a:spcAft>
              <a:buSzPct val="100000"/>
              <a:buFont typeface="Trebuchet MS"/>
              <a:buAutoNum type="arabicPeriod"/>
            </a:pPr>
            <a:r>
              <a:rPr lang="fr-FR"/>
              <a:t>Data collection</a:t>
            </a:r>
            <a:endParaRPr/>
          </a:p>
          <a:p>
            <a:pPr indent="-514350" lvl="1" marL="971550" rtl="0" algn="l">
              <a:spcBef>
                <a:spcPts val="300"/>
              </a:spcBef>
              <a:spcAft>
                <a:spcPts val="0"/>
              </a:spcAft>
              <a:buSzPct val="100000"/>
              <a:buFont typeface="Trebuchet MS"/>
              <a:buAutoNum type="arabicPeriod"/>
            </a:pPr>
            <a:r>
              <a:rPr lang="fr-FR"/>
              <a:t>ATR </a:t>
            </a:r>
            <a:endParaRPr/>
          </a:p>
          <a:p>
            <a:pPr indent="-514350" lvl="1" marL="971550" rtl="0" algn="l">
              <a:spcBef>
                <a:spcPts val="300"/>
              </a:spcBef>
              <a:spcAft>
                <a:spcPts val="0"/>
              </a:spcAft>
              <a:buSzPct val="100000"/>
              <a:buFont typeface="Trebuchet MS"/>
              <a:buAutoNum type="arabicPeriod"/>
            </a:pPr>
            <a:r>
              <a:rPr lang="fr-FR"/>
              <a:t>Access to essential drugs</a:t>
            </a:r>
            <a:endParaRPr/>
          </a:p>
          <a:p>
            <a:pPr indent="-94170" lvl="1" marL="658368" rtl="0" algn="l"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91566" lvl="0" marL="365760" rtl="0" algn="l"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91" name="Google Shape;191;p11"/>
          <p:cNvPicPr preferRelativeResize="0"/>
          <p:nvPr/>
        </p:nvPicPr>
        <p:blipFill rotWithShape="1">
          <a:blip r:embed="rId3">
            <a:alphaModFix/>
          </a:blip>
          <a:srcRect b="18987" l="18651" r="25694" t="20900"/>
          <a:stretch/>
        </p:blipFill>
        <p:spPr>
          <a:xfrm>
            <a:off x="7858148" y="142852"/>
            <a:ext cx="954900" cy="161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/>
          <p:cNvSpPr txBox="1"/>
          <p:nvPr>
            <p:ph type="title"/>
          </p:nvPr>
        </p:nvSpPr>
        <p:spPr>
          <a:xfrm>
            <a:off x="457200" y="428604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1 – Data base issues</a:t>
            </a:r>
            <a:endParaRPr/>
          </a:p>
        </p:txBody>
      </p:sp>
      <p:sp>
        <p:nvSpPr>
          <p:cNvPr id="197" name="Google Shape;197;p12"/>
          <p:cNvSpPr txBox="1"/>
          <p:nvPr>
            <p:ph idx="1" type="body"/>
          </p:nvPr>
        </p:nvSpPr>
        <p:spPr>
          <a:xfrm>
            <a:off x="457199" y="1575582"/>
            <a:ext cx="8349175" cy="52050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fr-FR" sz="2000"/>
              <a:t>2016- Group Franco Africain d’Oncologie Pédiatrique (GFAOP)  Started collecting data from 13 centres</a:t>
            </a:r>
            <a:endParaRPr/>
          </a:p>
          <a:p>
            <a:pPr indent="-256032" lvl="0" marL="36576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fr-FR" sz="2000"/>
              <a:t> 2017- Data base housed in Gustave ROUSSY institut . Contract between GFAOP and GR for housing data.</a:t>
            </a:r>
            <a:endParaRPr/>
          </a:p>
          <a:p>
            <a:pPr indent="-256032" lvl="0" marL="36576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b="1" lang="fr-FR" sz="2000"/>
              <a:t>Authorized  by french authorities</a:t>
            </a:r>
            <a:r>
              <a:rPr lang="fr-FR" sz="2000"/>
              <a:t>:</a:t>
            </a:r>
            <a:endParaRPr/>
          </a:p>
          <a:p>
            <a:pPr indent="-246887" lvl="1" marL="658368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000"/>
              <a:buChar char="▫"/>
            </a:pPr>
            <a:r>
              <a:rPr i="1" lang="fr-FR" sz="2000">
                <a:solidFill>
                  <a:schemeClr val="dk1"/>
                </a:solidFill>
              </a:rPr>
              <a:t>CCTIRS N°16.274 </a:t>
            </a:r>
            <a:r>
              <a:rPr lang="fr-FR" sz="2000">
                <a:solidFill>
                  <a:schemeClr val="dk1"/>
                </a:solidFill>
              </a:rPr>
              <a:t> </a:t>
            </a:r>
            <a:endParaRPr/>
          </a:p>
          <a:p>
            <a:pPr indent="-246887" lvl="1" marL="658368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000"/>
              <a:buChar char="▫"/>
            </a:pPr>
            <a:r>
              <a:rPr i="1" lang="fr-FR" sz="2000">
                <a:solidFill>
                  <a:schemeClr val="dk1"/>
                </a:solidFill>
              </a:rPr>
              <a:t>CNIL </a:t>
            </a:r>
            <a:r>
              <a:rPr lang="fr-FR" sz="2000">
                <a:solidFill>
                  <a:schemeClr val="dk1"/>
                </a:solidFill>
              </a:rPr>
              <a:t>(N°DR-2017-349) </a:t>
            </a:r>
            <a:endParaRPr/>
          </a:p>
          <a:p>
            <a:pPr indent="-246887" lvl="1" marL="658368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000"/>
              <a:buChar char="▫"/>
            </a:pPr>
            <a:r>
              <a:rPr lang="fr-FR" sz="2000">
                <a:solidFill>
                  <a:schemeClr val="dk1"/>
                </a:solidFill>
              </a:rPr>
              <a:t> CNIL (RGPD) amendement DR-2020-101  to add clinical studies to the base. </a:t>
            </a:r>
            <a:endParaRPr/>
          </a:p>
          <a:p>
            <a:pPr indent="-256032" lvl="0" marL="365760" rtl="0" algn="l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b="1" lang="fr-FR" sz="2000"/>
              <a:t>Submission to participant countries ethical commissions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/>
          <p:nvPr>
            <p:ph type="title"/>
          </p:nvPr>
        </p:nvSpPr>
        <p:spPr>
          <a:xfrm>
            <a:off x="457200" y="500042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2 – Adapted Treatment</a:t>
            </a:r>
            <a:endParaRPr/>
          </a:p>
        </p:txBody>
      </p:sp>
      <p:pic>
        <p:nvPicPr>
          <p:cNvPr descr="C:\Users\HP\Desktop\image003.png" id="203" name="Google Shape;203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34" y="1714488"/>
            <a:ext cx="8001056" cy="4429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4">
            <a:alphaModFix/>
          </a:blip>
          <a:srcRect b="18987" l="18651" r="25694" t="20900"/>
          <a:stretch/>
        </p:blipFill>
        <p:spPr>
          <a:xfrm>
            <a:off x="7000892" y="357166"/>
            <a:ext cx="1240652" cy="209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/>
          <p:nvPr>
            <p:ph type="title"/>
          </p:nvPr>
        </p:nvSpPr>
        <p:spPr>
          <a:xfrm>
            <a:off x="457200" y="857232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3 – Access to essential drugs</a:t>
            </a:r>
            <a:endParaRPr/>
          </a:p>
        </p:txBody>
      </p:sp>
      <p:sp>
        <p:nvSpPr>
          <p:cNvPr id="210" name="Google Shape;210;p14"/>
          <p:cNvSpPr txBox="1"/>
          <p:nvPr>
            <p:ph idx="1" type="body"/>
          </p:nvPr>
        </p:nvSpPr>
        <p:spPr>
          <a:xfrm>
            <a:off x="1142976" y="2000240"/>
            <a:ext cx="7543824" cy="4325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Most Challenging issue</a:t>
            </a:r>
            <a:endParaRPr/>
          </a:p>
          <a:p>
            <a:pPr indent="-256032" lvl="0" marL="365760" rtl="0" algn="l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The drug access hedhog</a:t>
            </a:r>
            <a:endParaRPr/>
          </a:p>
          <a:p>
            <a:pPr indent="-78232" lvl="0" marL="365760" rtl="0" algn="l"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érisson en boule foto de Stock | Adobe Stock" id="211" name="Google Shape;211;p14"/>
          <p:cNvPicPr preferRelativeResize="0"/>
          <p:nvPr/>
        </p:nvPicPr>
        <p:blipFill rotWithShape="1">
          <a:blip r:embed="rId3">
            <a:alphaModFix/>
          </a:blip>
          <a:srcRect b="0" l="2864" r="0" t="0"/>
          <a:stretch/>
        </p:blipFill>
        <p:spPr>
          <a:xfrm>
            <a:off x="3910751" y="3071810"/>
            <a:ext cx="4148980" cy="285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4"/>
          <p:cNvPicPr preferRelativeResize="0"/>
          <p:nvPr/>
        </p:nvPicPr>
        <p:blipFill rotWithShape="1">
          <a:blip r:embed="rId4">
            <a:alphaModFix/>
          </a:blip>
          <a:srcRect b="18987" l="18651" r="25694" t="20900"/>
          <a:stretch/>
        </p:blipFill>
        <p:spPr>
          <a:xfrm>
            <a:off x="1142976" y="4000504"/>
            <a:ext cx="1240652" cy="209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"/>
          <p:cNvSpPr txBox="1"/>
          <p:nvPr>
            <p:ph type="title"/>
          </p:nvPr>
        </p:nvSpPr>
        <p:spPr>
          <a:xfrm>
            <a:off x="722313" y="19812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00"/>
              <a:buFont typeface="Trebuchet MS"/>
              <a:buNone/>
            </a:pPr>
            <a:r>
              <a:rPr lang="fr-FR">
                <a:solidFill>
                  <a:schemeClr val="accent2"/>
                </a:solidFill>
              </a:rPr>
              <a:t>When and why to raise the ethical issue?</a:t>
            </a:r>
            <a:br>
              <a:rPr lang="fr-FR">
                <a:solidFill>
                  <a:schemeClr val="accent2"/>
                </a:solidFill>
              </a:rPr>
            </a:br>
            <a:endParaRPr/>
          </a:p>
        </p:txBody>
      </p:sp>
      <p:sp>
        <p:nvSpPr>
          <p:cNvPr id="218" name="Google Shape;218;p15"/>
          <p:cNvSpPr txBox="1"/>
          <p:nvPr>
            <p:ph idx="1" type="body"/>
          </p:nvPr>
        </p:nvSpPr>
        <p:spPr>
          <a:xfrm>
            <a:off x="1214414" y="3367088"/>
            <a:ext cx="6072229" cy="2705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" rtl="0" algn="ctr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fr-FR" sz="4000"/>
              <a:t>Because we feel that it’s </a:t>
            </a:r>
            <a:r>
              <a:rPr b="1" lang="fr-FR" sz="5400"/>
              <a:t>UNFAIR</a:t>
            </a:r>
            <a:endParaRPr/>
          </a:p>
        </p:txBody>
      </p:sp>
      <p:pic>
        <p:nvPicPr>
          <p:cNvPr id="219" name="Google Shape;219;p15"/>
          <p:cNvPicPr preferRelativeResize="0"/>
          <p:nvPr/>
        </p:nvPicPr>
        <p:blipFill rotWithShape="1">
          <a:blip r:embed="rId3">
            <a:alphaModFix/>
          </a:blip>
          <a:srcRect b="18987" l="18651" r="25694" t="20900"/>
          <a:stretch/>
        </p:blipFill>
        <p:spPr>
          <a:xfrm>
            <a:off x="7500958" y="4429132"/>
            <a:ext cx="1240652" cy="209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n on Me" id="224" name="Google Shape;22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852" y="714355"/>
            <a:ext cx="5857916" cy="585791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/>
          <p:cNvSpPr/>
          <p:nvPr/>
        </p:nvSpPr>
        <p:spPr>
          <a:xfrm>
            <a:off x="3428992" y="5572140"/>
            <a:ext cx="1643074" cy="214314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6C84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"/>
          <p:cNvSpPr txBox="1"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fr-FR"/>
              <a:t>To conclude</a:t>
            </a:r>
            <a:endParaRPr/>
          </a:p>
        </p:txBody>
      </p:sp>
      <p:sp>
        <p:nvSpPr>
          <p:cNvPr id="231" name="Google Shape;231;p17"/>
          <p:cNvSpPr txBox="1"/>
          <p:nvPr>
            <p:ph idx="1" type="body"/>
          </p:nvPr>
        </p:nvSpPr>
        <p:spPr>
          <a:xfrm>
            <a:off x="714348" y="2571744"/>
            <a:ext cx="8215370" cy="4002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62407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AutoNum type="arabicPeriod"/>
            </a:pPr>
            <a:r>
              <a:rPr lang="fr-FR"/>
              <a:t>Ethics is a shared </a:t>
            </a:r>
            <a:r>
              <a:rPr b="1" lang="fr-FR" sz="3200"/>
              <a:t>responsability</a:t>
            </a:r>
            <a:r>
              <a:rPr lang="fr-FR"/>
              <a:t> between HIC and LMIC</a:t>
            </a:r>
            <a:endParaRPr/>
          </a:p>
          <a:p>
            <a:pPr indent="-514350" lvl="0" marL="624078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Trebuchet MS"/>
              <a:buAutoNum type="arabicPeriod"/>
            </a:pPr>
            <a:r>
              <a:rPr lang="fr-FR"/>
              <a:t>Ethics is a </a:t>
            </a:r>
            <a:r>
              <a:rPr b="1" lang="fr-FR"/>
              <a:t>dynamic</a:t>
            </a:r>
            <a:r>
              <a:rPr lang="fr-FR"/>
              <a:t> process</a:t>
            </a:r>
            <a:endParaRPr/>
          </a:p>
          <a:p>
            <a:pPr indent="-336550" lvl="0" marL="624078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Trebuchet M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8"/>
          <p:cNvSpPr txBox="1"/>
          <p:nvPr>
            <p:ph idx="1" type="body"/>
          </p:nvPr>
        </p:nvSpPr>
        <p:spPr>
          <a:xfrm>
            <a:off x="722313" y="3367088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" rtl="0" algn="l"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fr-FR" sz="5400"/>
              <a:t>Just do your best and keep on going</a:t>
            </a:r>
            <a:endParaRPr sz="5400"/>
          </a:p>
        </p:txBody>
      </p:sp>
      <p:pic>
        <p:nvPicPr>
          <p:cNvPr id="237" name="Google Shape;237;p18"/>
          <p:cNvPicPr preferRelativeResize="0"/>
          <p:nvPr/>
        </p:nvPicPr>
        <p:blipFill rotWithShape="1">
          <a:blip r:embed="rId3">
            <a:alphaModFix/>
          </a:blip>
          <a:srcRect b="18987" l="18651" r="25694" t="20900"/>
          <a:stretch/>
        </p:blipFill>
        <p:spPr>
          <a:xfrm>
            <a:off x="3714744" y="857232"/>
            <a:ext cx="1240652" cy="209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Urbain">
  <a:themeElements>
    <a:clrScheme name="Mé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2022-09-26T18:55:04Z</dcterms:created>
  <dc:creator>HP</dc:creator>
</cp:coreProperties>
</file>